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1"/>
  </p:notesMasterIdLst>
  <p:handoutMasterIdLst>
    <p:handoutMasterId r:id="rId22"/>
  </p:handoutMasterIdLst>
  <p:sldIdLst>
    <p:sldId id="269" r:id="rId6"/>
    <p:sldId id="275" r:id="rId7"/>
    <p:sldId id="276" r:id="rId8"/>
    <p:sldId id="277" r:id="rId9"/>
    <p:sldId id="278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8" autoAdjust="0"/>
    <p:restoredTop sz="85008" autoAdjust="0"/>
  </p:normalViewPr>
  <p:slideViewPr>
    <p:cSldViewPr snapToGrid="0" snapToObjects="1">
      <p:cViewPr varScale="1">
        <p:scale>
          <a:sx n="95" d="100"/>
          <a:sy n="95" d="100"/>
        </p:scale>
        <p:origin x="17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99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interactive-instruments.de/t15/daraa/collections?f=json" TargetMode="External"/><Relationship Id="rId2" Type="http://schemas.openxmlformats.org/officeDocument/2006/relationships/hyperlink" Target="https://github.com/opengeospatial/oapi_common/blob/master/collections/openapi/schemas/collections.ya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interactive-instruments.de/t15/daraa/collections/AeronauticCrv?f=json" TargetMode="External"/><Relationship Id="rId2" Type="http://schemas.openxmlformats.org/officeDocument/2006/relationships/hyperlink" Target="https://github.com/opengeospatial/oapi_common/blob/master/collections/openapi/schemas/collectionInfo.ya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api_common/blob/master/collections/openapi/schemas/extent.ya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interactive-instruments.de/t15/daraa?f=json" TargetMode="External"/><Relationship Id="rId2" Type="http://schemas.openxmlformats.org/officeDocument/2006/relationships/hyperlink" Target="https://github.com/opengeospatial/oapi_common/blob/master/core/openapi/schemas/landingPage.ya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interactive-instruments.de/t15/daraa/api?f=json" TargetMode="External"/><Relationship Id="rId2" Type="http://schemas.openxmlformats.org/officeDocument/2006/relationships/hyperlink" Target="https://portal.ogc.org/files/?artifact_id=82058&amp;version=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interactive-instruments.de/t15/daraa/conformance?f=json" TargetMode="External"/><Relationship Id="rId2" Type="http://schemas.openxmlformats.org/officeDocument/2006/relationships/hyperlink" Target="https://github.com/opengeospatial/oapi_common/blob/master/core/openapi/schemas/confClasses.ya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-101040"/>
            <a:ext cx="6217708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 OGC API - Common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&lt;Presenter Name&gt;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23rd,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50070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A360A66-77A9-6644-A31F-754D294CA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742" y="2484161"/>
            <a:ext cx="1984555" cy="501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3159F5-1B25-3646-BA12-582275B10D1E}"/>
              </a:ext>
            </a:extLst>
          </p:cNvPr>
          <p:cNvSpPr txBox="1"/>
          <p:nvPr/>
        </p:nvSpPr>
        <p:spPr>
          <a:xfrm>
            <a:off x="2196935" y="2484161"/>
            <a:ext cx="2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Sponsored by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1CE31A-B6A1-1B44-892B-B329578A4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starting point for the resource-specific paths</a:t>
            </a:r>
          </a:p>
          <a:p>
            <a:r>
              <a:rPr lang="en-US" dirty="0"/>
              <a:t>Returned by:</a:t>
            </a:r>
          </a:p>
          <a:p>
            <a:pPr lvl="1"/>
            <a:r>
              <a:rPr lang="en-US" dirty="0"/>
              <a:t>“GET /collections”</a:t>
            </a:r>
          </a:p>
          <a:p>
            <a:pPr lvl="1"/>
            <a:r>
              <a:rPr lang="en-US" dirty="0"/>
              <a:t>Following the “data” link from the landing page</a:t>
            </a:r>
          </a:p>
          <a:p>
            <a:r>
              <a:rPr lang="en-US" dirty="0"/>
              <a:t>Returned document contains:</a:t>
            </a:r>
          </a:p>
          <a:p>
            <a:pPr lvl="1"/>
            <a:r>
              <a:rPr lang="en-US" dirty="0"/>
              <a:t>A link to itself</a:t>
            </a:r>
          </a:p>
          <a:p>
            <a:pPr lvl="1"/>
            <a:r>
              <a:rPr lang="en-US" dirty="0"/>
              <a:t>A link to each alternate encoding of the document</a:t>
            </a:r>
          </a:p>
          <a:p>
            <a:pPr lvl="1"/>
            <a:r>
              <a:rPr lang="en-US" dirty="0"/>
              <a:t>An array of Collection Metadata records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868DC-CA75-7D4E-BDEA-056807027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A7C25C-836C-024D-9F00-1C0899D8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CE8A7F-046E-1348-B53C-FF8B82CAB7C7}"/>
              </a:ext>
            </a:extLst>
          </p:cNvPr>
          <p:cNvSpPr txBox="1"/>
          <p:nvPr/>
        </p:nvSpPr>
        <p:spPr>
          <a:xfrm>
            <a:off x="4957303" y="5695161"/>
            <a:ext cx="2806310" cy="7459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hlinkClick r:id="rId2"/>
              </a:rPr>
              <a:t>Collections Schema</a:t>
            </a:r>
            <a:endParaRPr lang="en-US" sz="2400" dirty="0"/>
          </a:p>
          <a:p>
            <a:pPr algn="ctr"/>
            <a:r>
              <a:rPr lang="en-US" sz="2400" dirty="0">
                <a:hlinkClick r:id="rId3"/>
              </a:rPr>
              <a:t>Example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5961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AFFDFE-0475-FF4E-AC16-F6B851046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Describes a collection</a:t>
            </a:r>
          </a:p>
          <a:p>
            <a:r>
              <a:rPr lang="en-US" dirty="0"/>
              <a:t>Included in the Collections response</a:t>
            </a:r>
          </a:p>
          <a:p>
            <a:r>
              <a:rPr lang="en-US" dirty="0"/>
              <a:t>Also returned by:</a:t>
            </a:r>
          </a:p>
          <a:p>
            <a:pPr lvl="1"/>
            <a:r>
              <a:rPr lang="en-US" dirty="0"/>
              <a:t>“GET /collections/{</a:t>
            </a:r>
            <a:r>
              <a:rPr lang="en-US" dirty="0" err="1"/>
              <a:t>collectionId</a:t>
            </a:r>
            <a:r>
              <a:rPr lang="en-US" dirty="0"/>
              <a:t>}”</a:t>
            </a:r>
          </a:p>
          <a:p>
            <a:r>
              <a:rPr lang="en-US" dirty="0"/>
              <a:t>Metadata includes:</a:t>
            </a:r>
          </a:p>
          <a:p>
            <a:pPr lvl="1"/>
            <a:r>
              <a:rPr lang="en-US" dirty="0"/>
              <a:t>A local identifier for the collection that is unique for the dataset</a:t>
            </a:r>
          </a:p>
          <a:p>
            <a:pPr lvl="1"/>
            <a:r>
              <a:rPr lang="en-US" dirty="0"/>
              <a:t>A list of coordinate reference systems (CRS) in which geometries may be returned by the server </a:t>
            </a:r>
          </a:p>
          <a:p>
            <a:pPr lvl="1"/>
            <a:r>
              <a:rPr lang="en-US" dirty="0"/>
              <a:t>An optional title and description for the collection</a:t>
            </a:r>
          </a:p>
          <a:p>
            <a:pPr lvl="1"/>
            <a:r>
              <a:rPr lang="en-US" dirty="0"/>
              <a:t>An optional extent that can be used to provide an indication of the spatial and temporal extent of the collection - typically derived from the data.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D201D9-926B-974A-930B-B365BA925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E1B895-4A2C-1449-9E56-FDACBFB4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Metadata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4A354-FCA9-0C4A-98CA-AC8756698E9B}"/>
              </a:ext>
            </a:extLst>
          </p:cNvPr>
          <p:cNvSpPr txBox="1"/>
          <p:nvPr/>
        </p:nvSpPr>
        <p:spPr>
          <a:xfrm>
            <a:off x="3459101" y="5695162"/>
            <a:ext cx="4265612" cy="8505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hlinkClick r:id="rId2"/>
              </a:rPr>
              <a:t>Collection Metadata Schema</a:t>
            </a:r>
            <a:endParaRPr lang="en-US" sz="2400" dirty="0"/>
          </a:p>
          <a:p>
            <a:pPr algn="ctr"/>
            <a:r>
              <a:rPr lang="en-US" sz="2400" dirty="0">
                <a:hlinkClick r:id="rId3"/>
              </a:rPr>
              <a:t>Example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2379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4C1996-E822-E043-BE03-4AA8C1562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Defines a spatial-temporal boundary for the collection</a:t>
            </a:r>
          </a:p>
          <a:p>
            <a:r>
              <a:rPr lang="en-US" dirty="0"/>
              <a:t>Spatial extent is a bounding box.</a:t>
            </a:r>
          </a:p>
          <a:p>
            <a:r>
              <a:rPr lang="en-US" dirty="0"/>
              <a:t>Temporal extent is a date-time or a period.</a:t>
            </a:r>
          </a:p>
          <a:p>
            <a:r>
              <a:rPr lang="en-US" dirty="0"/>
              <a:t>May include spatial and temporal CRS.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354AA8-D336-FF4A-9C9C-4D7AFE42C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A2ADEE-A896-A844-B42D-C9839B92F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0496D-6A11-9444-B26C-B4C76D60A5C0}"/>
              </a:ext>
            </a:extLst>
          </p:cNvPr>
          <p:cNvSpPr txBox="1"/>
          <p:nvPr/>
        </p:nvSpPr>
        <p:spPr>
          <a:xfrm>
            <a:off x="5175997" y="5056976"/>
            <a:ext cx="24765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hlinkClick r:id="rId2"/>
              </a:rPr>
              <a:t>Extent Schema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2029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CE85D4-E1E4-514F-B60C-755E1E91F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9CA634-D71E-F740-BF7E-22FD94101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OGC API - Features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7C65A11-0285-BD48-9012-98F67ED81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55" y="1043698"/>
            <a:ext cx="11511625" cy="5144917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29A8B50-F6CF-AB46-BDF8-DDF84D73E73A}"/>
              </a:ext>
            </a:extLst>
          </p:cNvPr>
          <p:cNvGrpSpPr/>
          <p:nvPr/>
        </p:nvGrpSpPr>
        <p:grpSpPr>
          <a:xfrm>
            <a:off x="295459" y="4027986"/>
            <a:ext cx="11686245" cy="949414"/>
            <a:chOff x="380999" y="3619311"/>
            <a:chExt cx="8311417" cy="69752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8724BE0-E739-F445-B762-F64D91E151EA}"/>
                </a:ext>
              </a:extLst>
            </p:cNvPr>
            <p:cNvSpPr/>
            <p:nvPr/>
          </p:nvSpPr>
          <p:spPr bwMode="auto">
            <a:xfrm>
              <a:off x="380999" y="3619311"/>
              <a:ext cx="8311417" cy="697523"/>
            </a:xfrm>
            <a:prstGeom prst="round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D32FA9-9D4B-8D4B-9F26-DB211077F819}"/>
                </a:ext>
              </a:extLst>
            </p:cNvPr>
            <p:cNvSpPr/>
            <p:nvPr/>
          </p:nvSpPr>
          <p:spPr>
            <a:xfrm>
              <a:off x="5797061" y="3759116"/>
              <a:ext cx="2819400" cy="523220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a dataset with a sub-division into </a:t>
              </a:r>
            </a:p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named collections of features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FBC81F6-D26B-8740-A902-B89825F2E181}"/>
              </a:ext>
            </a:extLst>
          </p:cNvPr>
          <p:cNvGrpSpPr/>
          <p:nvPr/>
        </p:nvGrpSpPr>
        <p:grpSpPr>
          <a:xfrm>
            <a:off x="295459" y="1960839"/>
            <a:ext cx="11686245" cy="1763197"/>
            <a:chOff x="380999" y="2323911"/>
            <a:chExt cx="8311417" cy="12954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2763773-F292-2547-9EDE-846420B61BC7}"/>
                </a:ext>
              </a:extLst>
            </p:cNvPr>
            <p:cNvSpPr/>
            <p:nvPr/>
          </p:nvSpPr>
          <p:spPr bwMode="auto">
            <a:xfrm>
              <a:off x="380999" y="2323911"/>
              <a:ext cx="8311417" cy="1295400"/>
            </a:xfrm>
            <a:prstGeom prst="roundRect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F1602A-26F0-9441-A672-591FD142B0E7}"/>
                </a:ext>
              </a:extLst>
            </p:cNvPr>
            <p:cNvSpPr/>
            <p:nvPr/>
          </p:nvSpPr>
          <p:spPr>
            <a:xfrm>
              <a:off x="7162800" y="2400111"/>
              <a:ext cx="1386376" cy="685800"/>
            </a:xfrm>
            <a:prstGeom prst="rect">
              <a:avLst/>
            </a:prstGeom>
            <a:solidFill>
              <a:srgbClr val="FFFFFF">
                <a:alpha val="75000"/>
              </a:srgbClr>
            </a:solidFill>
          </p:spPr>
          <p:txBody>
            <a:bodyPr wrap="square" lIns="90000">
              <a:noAutofit/>
            </a:bodyPr>
            <a:lstStyle/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information </a:t>
              </a:r>
            </a:p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about the API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B9C397-1C20-BD41-B7E1-B20DCCBB39F9}"/>
              </a:ext>
            </a:extLst>
          </p:cNvPr>
          <p:cNvGrpSpPr/>
          <p:nvPr/>
        </p:nvGrpSpPr>
        <p:grpSpPr>
          <a:xfrm>
            <a:off x="295459" y="5008342"/>
            <a:ext cx="11651321" cy="2097414"/>
            <a:chOff x="375382" y="4316833"/>
            <a:chExt cx="8311417" cy="154094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E23482E-2051-C344-B2C7-D9DCB199B335}"/>
                </a:ext>
              </a:extLst>
            </p:cNvPr>
            <p:cNvSpPr/>
            <p:nvPr/>
          </p:nvSpPr>
          <p:spPr bwMode="auto">
            <a:xfrm>
              <a:off x="375382" y="4316833"/>
              <a:ext cx="8311417" cy="994695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0A800D-947C-E14A-A9AF-8C5B2ABBD19D}"/>
                </a:ext>
              </a:extLst>
            </p:cNvPr>
            <p:cNvSpPr/>
            <p:nvPr/>
          </p:nvSpPr>
          <p:spPr>
            <a:xfrm>
              <a:off x="7162800" y="4987934"/>
              <a:ext cx="1386376" cy="307777"/>
            </a:xfrm>
            <a:prstGeom prst="rect">
              <a:avLst/>
            </a:prstGeom>
            <a:solidFill>
              <a:srgbClr val="FFFFFF">
                <a:alpha val="75000"/>
              </a:srgbClr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GB" sz="1400" b="0" dirty="0">
                  <a:solidFill>
                    <a:srgbClr val="FF0000"/>
                  </a:solidFill>
                  <a:latin typeface="+mn-lt"/>
                </a:rPr>
                <a:t>the features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DA70E2-C190-0F4C-A34C-258272FDAE44}"/>
                </a:ext>
              </a:extLst>
            </p:cNvPr>
            <p:cNvSpPr/>
            <p:nvPr/>
          </p:nvSpPr>
          <p:spPr>
            <a:xfrm>
              <a:off x="1414725" y="5488446"/>
              <a:ext cx="6314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800" b="0" dirty="0">
                  <a:latin typeface="+mn-lt"/>
                </a:rPr>
                <a:t>Only the feature resources are specific to a “feature service”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126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26AAD2-3EEE-0E47-92BA-A10F0CEDD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05" y="1014919"/>
            <a:ext cx="10611799" cy="563987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Do we support static Web API Servers?</a:t>
            </a:r>
          </a:p>
          <a:p>
            <a:pPr lvl="1"/>
            <a:r>
              <a:rPr lang="en-US" dirty="0"/>
              <a:t>Simple file stores without support for parameters</a:t>
            </a:r>
          </a:p>
          <a:p>
            <a:pPr lvl="1"/>
            <a:r>
              <a:rPr lang="en-US" dirty="0"/>
              <a:t>Answer: Yes, but it may need to be a separate Conformance Class</a:t>
            </a:r>
          </a:p>
          <a:p>
            <a:r>
              <a:rPr lang="en-US" dirty="0"/>
              <a:t>Is API-Common Core mandatory?</a:t>
            </a:r>
          </a:p>
          <a:p>
            <a:pPr lvl="1"/>
            <a:r>
              <a:rPr lang="en-US" dirty="0"/>
              <a:t>Answer: No</a:t>
            </a:r>
          </a:p>
          <a:p>
            <a:pPr lvl="1"/>
            <a:r>
              <a:rPr lang="en-US" dirty="0"/>
              <a:t>An OGC Web API needs to have a “root node” but it does not have to be API-Common Core</a:t>
            </a:r>
          </a:p>
          <a:p>
            <a:pPr lvl="1"/>
            <a:r>
              <a:rPr lang="en-US" dirty="0"/>
              <a:t>This allows an OGC API to be “plugged into” an existing API</a:t>
            </a:r>
          </a:p>
          <a:p>
            <a:r>
              <a:rPr lang="en-US" dirty="0"/>
              <a:t>Conformance granularity</a:t>
            </a:r>
          </a:p>
          <a:p>
            <a:pPr lvl="1"/>
            <a:r>
              <a:rPr lang="en-US" dirty="0"/>
              <a:t>What is the granularity of the conformance classes for an OGC Web API?</a:t>
            </a:r>
          </a:p>
          <a:p>
            <a:pPr lvl="1"/>
            <a:r>
              <a:rPr lang="en-US" dirty="0"/>
              <a:t>For example – can an individual parameter be a conformance class?</a:t>
            </a:r>
          </a:p>
          <a:p>
            <a:pPr lvl="1"/>
            <a:r>
              <a:rPr lang="en-US" dirty="0"/>
              <a:t>Answer: As course as possible without unduly limiting implementations.</a:t>
            </a:r>
          </a:p>
          <a:p>
            <a:r>
              <a:rPr lang="en-US" dirty="0"/>
              <a:t>How many dimensions for a Bounding Box?</a:t>
            </a:r>
          </a:p>
          <a:p>
            <a:pPr lvl="1"/>
            <a:r>
              <a:rPr lang="en-US" dirty="0"/>
              <a:t>Answer: up to four</a:t>
            </a:r>
          </a:p>
          <a:p>
            <a:pPr lvl="2"/>
            <a:r>
              <a:rPr lang="en-US" dirty="0" err="1"/>
              <a:t>Bbox</a:t>
            </a:r>
            <a:r>
              <a:rPr lang="en-US" dirty="0"/>
              <a:t> supports up to three depending on the CRS uses</a:t>
            </a:r>
          </a:p>
          <a:p>
            <a:pPr lvl="2"/>
            <a:r>
              <a:rPr lang="en-US" dirty="0" err="1"/>
              <a:t>DateTime</a:t>
            </a:r>
            <a:r>
              <a:rPr lang="en-US" dirty="0"/>
              <a:t> is the fourth</a:t>
            </a:r>
          </a:p>
          <a:p>
            <a:pPr lvl="1"/>
            <a:r>
              <a:rPr lang="en-US" dirty="0"/>
              <a:t>Note: the </a:t>
            </a:r>
            <a:r>
              <a:rPr lang="en-US" dirty="0" err="1"/>
              <a:t>subsetting</a:t>
            </a:r>
            <a:r>
              <a:rPr lang="en-US" dirty="0"/>
              <a:t> capability from API-Coverages is to be considered for Common.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8B945A-6865-6A4B-B391-0835952B3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073F77-FB3C-DD40-BBF2-DC7D7196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Button Issues</a:t>
            </a:r>
          </a:p>
        </p:txBody>
      </p:sp>
    </p:spTree>
    <p:extLst>
      <p:ext uri="{BB962C8B-B14F-4D97-AF65-F5344CB8AC3E}">
        <p14:creationId xmlns:p14="http://schemas.microsoft.com/office/powerpoint/2010/main" val="3524788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4C42AF5-376E-5A46-81BE-E031D62DD362}"/>
              </a:ext>
            </a:extLst>
          </p:cNvPr>
          <p:cNvSpPr/>
          <p:nvPr/>
        </p:nvSpPr>
        <p:spPr>
          <a:xfrm rot="20916414">
            <a:off x="1070215" y="2016220"/>
            <a:ext cx="4281995" cy="2079427"/>
          </a:xfrm>
          <a:prstGeom prst="roundRect">
            <a:avLst>
              <a:gd name="adj" fmla="val 6707"/>
            </a:avLst>
          </a:prstGeom>
          <a:solidFill>
            <a:srgbClr val="44546A"/>
          </a:solidFill>
          <a:ln w="635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srgbClr val="FFFFFF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  <a:sym typeface="Arial"/>
              </a:rPr>
              <a:t>Slides by: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  <a:sym typeface="Arial"/>
              </a:rPr>
              <a:t>Chuck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  <a:sym typeface="Arial"/>
              </a:rPr>
              <a:t>Heazel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  <a:sym typeface="Arial"/>
            </a:endParaRPr>
          </a:p>
          <a:p>
            <a:pPr lvl="0" algn="ctr">
              <a:buClr>
                <a:srgbClr val="000000"/>
              </a:buClr>
              <a:defRPr/>
            </a:pPr>
            <a:r>
              <a:rPr lang="en-US" sz="2800" i="1" kern="0" dirty="0" err="1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Arial"/>
              </a:rPr>
              <a:t>cheazel@heazeltech.com</a:t>
            </a:r>
            <a:endParaRPr kumimoji="0" lang="en-US" sz="28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API-Common is a family of standards</a:t>
            </a:r>
          </a:p>
          <a:p>
            <a:pPr lvl="1"/>
            <a:r>
              <a:rPr lang="en-US" dirty="0"/>
              <a:t>Core (mature draft)</a:t>
            </a:r>
          </a:p>
          <a:p>
            <a:pPr lvl="1"/>
            <a:r>
              <a:rPr lang="en-US" dirty="0"/>
              <a:t>Geospatial Data (in-work)</a:t>
            </a:r>
          </a:p>
          <a:p>
            <a:pPr lvl="1"/>
            <a:r>
              <a:rPr lang="en-US" dirty="0" err="1"/>
              <a:t>Crs</a:t>
            </a:r>
            <a:r>
              <a:rPr lang="en-US" dirty="0"/>
              <a:t> (proposed)</a:t>
            </a:r>
          </a:p>
          <a:p>
            <a:pPr lvl="1"/>
            <a:r>
              <a:rPr lang="en-US" dirty="0"/>
              <a:t>Others as identified</a:t>
            </a:r>
          </a:p>
          <a:p>
            <a:endParaRPr lang="en-US" dirty="0"/>
          </a:p>
          <a:p>
            <a:r>
              <a:rPr lang="en-US" dirty="0"/>
              <a:t>This family of standards define API modules which can be used to build OGC conformant Web APIs.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AB5CF8-B7A8-594C-96B5-124C94360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93D189-0ECD-7848-ABC0-E27AC63E4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E54C58-550D-594B-B8A1-14FFEA5B0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40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F4A3DD-D6C9-9C4A-A8AC-8551C3761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Core provides a foundation upon which a conformant OGC Web API can be built. That foundation includes: </a:t>
            </a:r>
          </a:p>
          <a:p>
            <a:endParaRPr lang="en-US" dirty="0"/>
          </a:p>
          <a:p>
            <a:pPr lvl="1"/>
            <a:r>
              <a:rPr lang="en-US" dirty="0"/>
              <a:t>Common resources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Description of the API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Conformance classes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4F4D8-4E62-0040-9BA1-7C336904A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323373-2F16-2644-8F41-873FA0924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</p:spTree>
    <p:extLst>
      <p:ext uri="{BB962C8B-B14F-4D97-AF65-F5344CB8AC3E}">
        <p14:creationId xmlns:p14="http://schemas.microsoft.com/office/powerpoint/2010/main" val="997155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CAE435-6D26-EB46-B42D-7B58AD06E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starting point for navigating an API</a:t>
            </a:r>
          </a:p>
          <a:p>
            <a:r>
              <a:rPr lang="en-US" dirty="0"/>
              <a:t>Returned by “GET /”</a:t>
            </a:r>
          </a:p>
          <a:p>
            <a:r>
              <a:rPr lang="en-US" dirty="0"/>
              <a:t>Provides links to</a:t>
            </a:r>
          </a:p>
          <a:p>
            <a:pPr lvl="1"/>
            <a:r>
              <a:rPr lang="en-US" dirty="0"/>
              <a:t>The `API definition` (path `/</a:t>
            </a:r>
            <a:r>
              <a:rPr lang="en-US" dirty="0" err="1"/>
              <a:t>api</a:t>
            </a:r>
            <a:r>
              <a:rPr lang="en-US" dirty="0"/>
              <a:t>`),</a:t>
            </a:r>
          </a:p>
          <a:p>
            <a:pPr lvl="1"/>
            <a:r>
              <a:rPr lang="en-US" dirty="0"/>
              <a:t>The `Conformance` statements (path `/conformance`),</a:t>
            </a:r>
          </a:p>
          <a:p>
            <a:pPr lvl="1"/>
            <a:endParaRPr lang="en-US" dirty="0"/>
          </a:p>
          <a:p>
            <a:pPr marL="457200" lvl="1" indent="0" algn="ctr">
              <a:buNone/>
            </a:pPr>
            <a:r>
              <a:rPr lang="en-US" dirty="0">
                <a:hlinkClick r:id="rId2"/>
              </a:rPr>
              <a:t>Landing Page Schema</a:t>
            </a:r>
            <a:endParaRPr lang="en-US" dirty="0"/>
          </a:p>
          <a:p>
            <a:pPr marL="457200" lvl="1" indent="0" algn="ctr">
              <a:buNone/>
            </a:pPr>
            <a:r>
              <a:rPr lang="en-US" dirty="0">
                <a:hlinkClick r:id="rId3"/>
              </a:rPr>
              <a:t>Example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1CDC95-F3B6-D64B-AA84-EA8DA8659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6D2E03-8F94-794D-B19D-50D4537A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Landing Page</a:t>
            </a:r>
          </a:p>
        </p:txBody>
      </p:sp>
    </p:spTree>
    <p:extLst>
      <p:ext uri="{BB962C8B-B14F-4D97-AF65-F5344CB8AC3E}">
        <p14:creationId xmlns:p14="http://schemas.microsoft.com/office/powerpoint/2010/main" val="195364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DDF93E-E511-894D-AB1D-1D69C5DD8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Provides a detailed description of the API</a:t>
            </a:r>
          </a:p>
          <a:p>
            <a:r>
              <a:rPr lang="en-US" dirty="0"/>
              <a:t>Returned by:</a:t>
            </a:r>
          </a:p>
          <a:p>
            <a:pPr lvl="1"/>
            <a:r>
              <a:rPr lang="en-US" dirty="0"/>
              <a:t>“GET /</a:t>
            </a:r>
            <a:r>
              <a:rPr lang="en-US" dirty="0" err="1"/>
              <a:t>api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Following the “service-desc” link from the landing page OR</a:t>
            </a:r>
          </a:p>
          <a:p>
            <a:pPr lvl="1"/>
            <a:r>
              <a:rPr lang="en-US" dirty="0"/>
              <a:t>Following the “service-doc” link from the landing page </a:t>
            </a:r>
          </a:p>
          <a:p>
            <a:r>
              <a:rPr lang="en-US" dirty="0"/>
              <a:t>Only </a:t>
            </a:r>
            <a:r>
              <a:rPr lang="en-US" dirty="0" err="1"/>
              <a:t>OpenAPI</a:t>
            </a:r>
            <a:r>
              <a:rPr lang="en-US" dirty="0"/>
              <a:t> 3.0 is currently supported</a:t>
            </a:r>
          </a:p>
          <a:p>
            <a:r>
              <a:rPr lang="en-US" dirty="0"/>
              <a:t>Other options may be added in the future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75E318-C64A-6643-B65C-D906EDEE99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A83941-52A8-3043-B4EE-09C5C533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Definition</a:t>
            </a:r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8E004673-042B-8546-8595-E26C14BF5ED0}"/>
              </a:ext>
            </a:extLst>
          </p:cNvPr>
          <p:cNvSpPr txBox="1"/>
          <p:nvPr/>
        </p:nvSpPr>
        <p:spPr>
          <a:xfrm>
            <a:off x="4000500" y="5514176"/>
            <a:ext cx="4191000" cy="8597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hlinkClick r:id="rId2"/>
              </a:rPr>
              <a:t>OpenAPI Introduction</a:t>
            </a:r>
            <a:endParaRPr lang="en-US" sz="2400" dirty="0"/>
          </a:p>
          <a:p>
            <a:pPr algn="ctr"/>
            <a:r>
              <a:rPr lang="en-US" sz="2400" dirty="0">
                <a:hlinkClick r:id="rId3"/>
              </a:rPr>
              <a:t>Example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3902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472CE1-4F1E-894B-A1FC-80A7724B1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Identifies the conformance classes supported by this API</a:t>
            </a:r>
          </a:p>
          <a:p>
            <a:r>
              <a:rPr lang="en-US" dirty="0"/>
              <a:t>Returned by:</a:t>
            </a:r>
          </a:p>
          <a:p>
            <a:pPr lvl="1"/>
            <a:r>
              <a:rPr lang="en-US" dirty="0"/>
              <a:t>“GET /conformance”</a:t>
            </a:r>
          </a:p>
          <a:p>
            <a:pPr lvl="1"/>
            <a:r>
              <a:rPr lang="en-US" dirty="0"/>
              <a:t>Following the “conformance” link from the landing page </a:t>
            </a:r>
          </a:p>
          <a:p>
            <a:r>
              <a:rPr lang="en-US" dirty="0"/>
              <a:t>Returned document is a list of URIs for the conformance classes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115E5A-453A-D146-8E23-17201DBD8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2AB25A-22E9-6F45-8D9C-B9B0C2DC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00CB6-CE42-B34B-96CB-E54820826DD4}"/>
              </a:ext>
            </a:extLst>
          </p:cNvPr>
          <p:cNvSpPr txBox="1"/>
          <p:nvPr/>
        </p:nvSpPr>
        <p:spPr>
          <a:xfrm>
            <a:off x="4495800" y="5247475"/>
            <a:ext cx="3200399" cy="10860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hlinkClick r:id="rId2"/>
              </a:rPr>
              <a:t>Conformance Schema</a:t>
            </a:r>
            <a:endParaRPr lang="en-US" sz="2400" dirty="0"/>
          </a:p>
          <a:p>
            <a:pPr algn="ctr"/>
            <a:r>
              <a:rPr lang="en-US" sz="2400" dirty="0">
                <a:hlinkClick r:id="rId3"/>
              </a:rPr>
              <a:t>Example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6802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36D1D5-A339-2143-B509-3E744B4C9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Part 2: Geospatial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46A096-D9FC-9941-B362-53FF3C2D9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0909FD-BBB5-0946-83EC-0759E38E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34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0439AE-E24D-7344-B8DC-4DF0AF14D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standard provides a common connection between the API landing page and resource-specific details. That connection includes metadata which describes the hosted resources, common parameters for selecting subsets of the hosted resources, and URI templates for identifying the above.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245761-FE72-3E43-A3B9-2D14A26A8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C0A4F8-A437-4E48-99C0-8E6EE6BE0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7DE36C-6E45-EA45-AA5B-F2C69FF1EF56}"/>
              </a:ext>
            </a:extLst>
          </p:cNvPr>
          <p:cNvSpPr txBox="1"/>
          <p:nvPr/>
        </p:nvSpPr>
        <p:spPr>
          <a:xfrm>
            <a:off x="685800" y="4267200"/>
            <a:ext cx="8001000" cy="12192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Remember: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This standard is still in-work.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This is a separate conformance class from the Core.  </a:t>
            </a:r>
          </a:p>
        </p:txBody>
      </p:sp>
    </p:spTree>
    <p:extLst>
      <p:ext uri="{BB962C8B-B14F-4D97-AF65-F5344CB8AC3E}">
        <p14:creationId xmlns:p14="http://schemas.microsoft.com/office/powerpoint/2010/main" val="94132890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3035</TotalTime>
  <Words>835</Words>
  <Application>Microsoft Macintosh PowerPoint</Application>
  <PresentationFormat>Widescreen</PresentationFormat>
  <Paragraphs>144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Lato</vt:lpstr>
      <vt:lpstr>Lato Heavy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Welcome</vt:lpstr>
      <vt:lpstr>PowerPoint Presentation</vt:lpstr>
      <vt:lpstr>Scope</vt:lpstr>
      <vt:lpstr>The Landing Page</vt:lpstr>
      <vt:lpstr>API Definition</vt:lpstr>
      <vt:lpstr>Conformance</vt:lpstr>
      <vt:lpstr>PowerPoint Presentation</vt:lpstr>
      <vt:lpstr>Scope</vt:lpstr>
      <vt:lpstr>Geospatial Data</vt:lpstr>
      <vt:lpstr>Collection Metadata</vt:lpstr>
      <vt:lpstr>Extent</vt:lpstr>
      <vt:lpstr>Example: OGC API - Features</vt:lpstr>
      <vt:lpstr>Hot Button Issues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245</cp:revision>
  <dcterms:created xsi:type="dcterms:W3CDTF">2020-04-17T22:01:33Z</dcterms:created>
  <dcterms:modified xsi:type="dcterms:W3CDTF">2020-09-23T06:50:26Z</dcterms:modified>
</cp:coreProperties>
</file>